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0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086" y="1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gif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3.jpeg>
</file>

<file path=ppt/media/image4.jpeg>
</file>

<file path=ppt/media/image5.gif>
</file>

<file path=ppt/media/image6.gif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Retângulo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tângulo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tângulo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2" name="Retângulo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tângulo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tângulo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tângulo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31A4676A-629B-4223-8261-125D3069C9A9}" type="datetimeFigureOut">
              <a:rPr lang="pt-BR" smtClean="0"/>
              <a:pPr/>
              <a:t>25/02/2022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ED20C5AD-9BC4-4D5F-BD81-9B5496C9E1C0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Termologia e </a:t>
            </a:r>
            <a:r>
              <a:rPr lang="pt-BR" dirty="0" smtClean="0"/>
              <a:t>Termometria 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2500" b="1" dirty="0" smtClean="0">
                <a:latin typeface="Arial Black" pitchFamily="34" charset="0"/>
              </a:rPr>
              <a:t>1 º AULA DE FÍSICA PARA O SEGUNDO ANO  </a:t>
            </a:r>
            <a:endParaRPr lang="pt-BR" sz="2500" b="1" dirty="0">
              <a:latin typeface="Arial Black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652120" y="4608130"/>
            <a:ext cx="264078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500" b="1" dirty="0" smtClean="0"/>
              <a:t>Prof. Me. </a:t>
            </a:r>
            <a:r>
              <a:rPr lang="pt-BR" sz="2500" b="1" dirty="0" err="1" smtClean="0"/>
              <a:t>Raphael</a:t>
            </a:r>
            <a:endParaRPr lang="pt-BR" sz="25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Aplicações dos Termômetros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pic>
        <p:nvPicPr>
          <p:cNvPr id="20484" name="Picture 4" descr="Termômetros digitais começam a ser usados em passageiros no ...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746" y="1556792"/>
            <a:ext cx="3853230" cy="2564904"/>
          </a:xfrm>
          <a:prstGeom prst="rect">
            <a:avLst/>
          </a:prstGeom>
          <a:noFill/>
        </p:spPr>
      </p:pic>
      <p:pic>
        <p:nvPicPr>
          <p:cNvPr id="20486" name="Picture 6" descr="INSTRUTOR JOSUÉ: MECÂNIC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6016" y="1556792"/>
            <a:ext cx="3897539" cy="2595762"/>
          </a:xfrm>
          <a:prstGeom prst="rect">
            <a:avLst/>
          </a:prstGeom>
          <a:noFill/>
        </p:spPr>
      </p:pic>
      <p:pic>
        <p:nvPicPr>
          <p:cNvPr id="20488" name="Picture 8" descr="Termômetro de imersão e dicas de medição profissionais | Testo do ...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9552" y="4221088"/>
            <a:ext cx="3816424" cy="2416680"/>
          </a:xfrm>
          <a:prstGeom prst="rect">
            <a:avLst/>
          </a:prstGeom>
          <a:noFill/>
        </p:spPr>
      </p:pic>
      <p:pic>
        <p:nvPicPr>
          <p:cNvPr id="20490" name="Picture 10" descr="SP tem temperatura mais baixa desde 2001 - Notícias - Notícias ...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16016" y="4221088"/>
            <a:ext cx="3888432" cy="240796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Escalas Termométricas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628800"/>
            <a:ext cx="7286704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aixaDeTexto 9"/>
          <p:cNvSpPr txBox="1"/>
          <p:nvPr/>
        </p:nvSpPr>
        <p:spPr>
          <a:xfrm>
            <a:off x="2699792" y="5745450"/>
            <a:ext cx="20162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Escala de Celsius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572000" y="5733256"/>
            <a:ext cx="20162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Escala de Fahrenheit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6372200" y="5733256"/>
            <a:ext cx="20162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Escala de Kelvin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5496" y="2636912"/>
            <a:ext cx="10436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PV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35496" y="3573016"/>
            <a:ext cx="10436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PG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179512" y="6095037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  <a:latin typeface="Arial "/>
              </a:rPr>
              <a:t>PV – Ponto de vapor</a:t>
            </a:r>
          </a:p>
          <a:p>
            <a:r>
              <a:rPr lang="pt-BR" b="1" dirty="0" smtClean="0">
                <a:solidFill>
                  <a:schemeClr val="bg1"/>
                </a:solidFill>
                <a:latin typeface="Arial "/>
              </a:rPr>
              <a:t>PG – Ponto de Gelo</a:t>
            </a:r>
            <a:endParaRPr lang="pt-BR" b="1" dirty="0">
              <a:solidFill>
                <a:schemeClr val="bg1"/>
              </a:solidFill>
              <a:latin typeface="Arial "/>
            </a:endParaRPr>
          </a:p>
        </p:txBody>
      </p:sp>
      <p:cxnSp>
        <p:nvCxnSpPr>
          <p:cNvPr id="21" name="Conector de seta reta 20"/>
          <p:cNvCxnSpPr/>
          <p:nvPr/>
        </p:nvCxnSpPr>
        <p:spPr>
          <a:xfrm>
            <a:off x="539552" y="4077072"/>
            <a:ext cx="0" cy="1872208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Escalas Termométricas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1628800"/>
            <a:ext cx="8532440" cy="4968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Escalas Termométricas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Escalas Termométricas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Aulas e avaliações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Aulas e avaliações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Termologia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pic>
        <p:nvPicPr>
          <p:cNvPr id="1029" name="Picture 5" descr="Termometria no Enem. Questões sobre termometria no Enem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4077072"/>
            <a:ext cx="3096344" cy="2469335"/>
          </a:xfrm>
          <a:prstGeom prst="rect">
            <a:avLst/>
          </a:prstGeom>
          <a:noFill/>
        </p:spPr>
      </p:pic>
      <p:pic>
        <p:nvPicPr>
          <p:cNvPr id="1031" name="Picture 7" descr="Termometria - Física - InfoEscol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35896" y="4077072"/>
            <a:ext cx="5184576" cy="2470027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>
            <a:off x="467544" y="1700808"/>
            <a:ext cx="82809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solidFill>
                  <a:schemeClr val="bg1"/>
                </a:solidFill>
                <a:latin typeface="Arial "/>
              </a:rPr>
              <a:t>É a parte da Física que estuda os fenômenos relativos ao aquecimento, ao resfriamento ou às mudanças de estado físico em corpos que recebem ou cedem determinado tipo de energia.</a:t>
            </a:r>
            <a:endParaRPr lang="pt-BR" sz="2800" b="1" dirty="0">
              <a:solidFill>
                <a:schemeClr val="bg1"/>
              </a:solidFill>
              <a:latin typeface="Arial 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Temperatura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sp>
        <p:nvSpPr>
          <p:cNvPr id="11" name="Retângulo de cantos arredondados 10"/>
          <p:cNvSpPr/>
          <p:nvPr/>
        </p:nvSpPr>
        <p:spPr>
          <a:xfrm>
            <a:off x="1547664" y="3068960"/>
            <a:ext cx="5112568" cy="144016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691680" y="3140968"/>
            <a:ext cx="489654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Ou seja, o nível de agitação ou vibração das moléculas e partículas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pic>
        <p:nvPicPr>
          <p:cNvPr id="15364" name="Picture 4" descr="Calor Salinas Sticker for iOS &amp; Android | GIPHY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16216" y="2462355"/>
            <a:ext cx="2484784" cy="3414917"/>
          </a:xfrm>
          <a:prstGeom prst="rect">
            <a:avLst/>
          </a:prstGeom>
          <a:noFill/>
        </p:spPr>
      </p:pic>
      <p:cxnSp>
        <p:nvCxnSpPr>
          <p:cNvPr id="30" name="Conector angulado 29"/>
          <p:cNvCxnSpPr/>
          <p:nvPr/>
        </p:nvCxnSpPr>
        <p:spPr>
          <a:xfrm rot="16200000" flipH="1">
            <a:off x="-360548" y="3753036"/>
            <a:ext cx="2880320" cy="792088"/>
          </a:xfrm>
          <a:prstGeom prst="bentConnector2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angulado 29"/>
          <p:cNvCxnSpPr/>
          <p:nvPr/>
        </p:nvCxnSpPr>
        <p:spPr>
          <a:xfrm rot="16200000" flipH="1">
            <a:off x="683569" y="2996951"/>
            <a:ext cx="1080120" cy="504057"/>
          </a:xfrm>
          <a:prstGeom prst="bentConnector2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/>
          <p:cNvSpPr txBox="1"/>
          <p:nvPr/>
        </p:nvSpPr>
        <p:spPr>
          <a:xfrm>
            <a:off x="467544" y="1700808"/>
            <a:ext cx="8280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solidFill>
                  <a:schemeClr val="bg1"/>
                </a:solidFill>
                <a:latin typeface="Arial "/>
              </a:rPr>
              <a:t>É a grandeza que caracteriza o estado térmico de um sistema.</a:t>
            </a:r>
            <a:endParaRPr lang="pt-BR" sz="2800" b="1" dirty="0">
              <a:solidFill>
                <a:schemeClr val="bg1"/>
              </a:solidFill>
              <a:latin typeface="Arial "/>
            </a:endParaRPr>
          </a:p>
        </p:txBody>
      </p:sp>
      <p:cxnSp>
        <p:nvCxnSpPr>
          <p:cNvPr id="27" name="Conector angulado 29"/>
          <p:cNvCxnSpPr/>
          <p:nvPr/>
        </p:nvCxnSpPr>
        <p:spPr>
          <a:xfrm flipV="1">
            <a:off x="6588224" y="5445221"/>
            <a:ext cx="1327956" cy="504059"/>
          </a:xfrm>
          <a:prstGeom prst="bentConnector2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tângulo de cantos arredondados 37"/>
          <p:cNvSpPr/>
          <p:nvPr/>
        </p:nvSpPr>
        <p:spPr>
          <a:xfrm>
            <a:off x="1547664" y="4869160"/>
            <a:ext cx="5112568" cy="144016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CaixaDeTexto 38"/>
          <p:cNvSpPr txBox="1"/>
          <p:nvPr/>
        </p:nvSpPr>
        <p:spPr>
          <a:xfrm>
            <a:off x="1691680" y="4941168"/>
            <a:ext cx="482453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O instrumento utilizado para medir temperatura é o termômetro 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Calor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sp>
        <p:nvSpPr>
          <p:cNvPr id="16388" name="AutoShape 4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390" name="AutoShape 6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392" name="AutoShape 8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6394" name="Picture 10" descr="ESPAÇO DA CIÊNCIA: PROPAGAÇÃO DE CALOR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2826" y="3933056"/>
            <a:ext cx="5976664" cy="2558647"/>
          </a:xfrm>
          <a:prstGeom prst="rect">
            <a:avLst/>
          </a:prstGeom>
          <a:noFill/>
        </p:spPr>
      </p:pic>
      <p:sp>
        <p:nvSpPr>
          <p:cNvPr id="10" name="CaixaDeTexto 9"/>
          <p:cNvSpPr txBox="1"/>
          <p:nvPr/>
        </p:nvSpPr>
        <p:spPr>
          <a:xfrm>
            <a:off x="467544" y="1901150"/>
            <a:ext cx="8280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solidFill>
                  <a:schemeClr val="bg1"/>
                </a:solidFill>
                <a:latin typeface="Arial "/>
              </a:rPr>
              <a:t>É energia térmica em trânsito de um corpo para outro ou de uma parte para outra de um mesmo corpo, trânsito este provocado por uma diferenças de temperaturas.</a:t>
            </a:r>
            <a:endParaRPr lang="pt-BR" sz="2800" b="1" dirty="0">
              <a:solidFill>
                <a:schemeClr val="bg1"/>
              </a:solidFill>
              <a:latin typeface="Arial "/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41498" y="3933056"/>
            <a:ext cx="2550982" cy="254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691680" y="5157192"/>
            <a:ext cx="3790950" cy="112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251062"/>
          </a:xfrm>
        </p:spPr>
        <p:txBody>
          <a:bodyPr>
            <a:normAutofit fontScale="90000"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Diferenças entre Calor e Temperatura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sp>
        <p:nvSpPr>
          <p:cNvPr id="16388" name="AutoShape 4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390" name="AutoShape 6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392" name="AutoShape 8" descr="data:image/png;base64,iVBORw0KGgoAAAANSUhEUgAAApkAAAUNCAYAAACw/1qJAAAgAElEQVR4Xu3dsYukdx3H8d+zu8UZXFMIgpUklp7NMrCthxiwsA2WloFAChW0tLAwhY0IBkT/AK1tFDwsB+cGDo6UHmkDCmE14N3ePDJdCJfss5d3QGZe2+7cN3lefIo3uzu70/BBgAABAgQIECBAIBaY4nvOESBAgAABAgQIEBgi0wg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PX/iJkAACAASURBV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tMGCBAgQIAAAQIEcgGRmZM6SIAAAQIECBAgIDJtgAABAgQIECBAIBcQmTmpgwQIECBAgAABAiLTBggQIECAAAECBHIBkZmTOkiAAAECBAgQICAybYAAAQIECBAgQCAXEJk5qYMECBAgQIAAAQIi0wYIECBAgAABAgRyAZGZkzpIgAABAgQIECAgMm2AAAECBAgQIEAgFxCZOamDBAgQIECAAAECiyJzvV6/cnZ29sYY46WFZB9eX1+/c3l5+Xjh672MAAECBAgQIEDggAQWReZms3ltjPGHMcbLC5/9gzHG66vV6s8LX+9lBAgQIECAAAECBySwKDK32+1qt9u9PU3T+fOefZ7nszHG18cYXxpjvDvP8592u91vfCXzgJbiUQgQIECAAAECtxBYFJlL7t2/f//s/Pz8d2OM748xfr1arX605N95DQECBAgQIECAwOEJZJG5p9n/7Obp6en+W+TzycnJdy4uLt47PDJPRIAAAQIECBAgcJNAGpn7/9hms9mOMV71M5k30fs8AQIECBAgQOBwBdLIfPjw4VeePn36tzHGV0Xm4Y7GkxEgQIAAAQIEbhLIInOz2VzM8/yzaZq+O8Z47NvlN9H7PAECBAgQIEDgcAUWReYtf4XR9RjjV974c7ij8WQECBAgQIAAgZsEqsicxxj/GWP8a4zx26urq1/cu3dvH5s+CBAgQIAAAQIEjlBgUWQeoYtHJkCAAAECBAgQ+AwCIvMz4PmnBAgQIECAAAECzxcQmZZBgAABAgQIECCQC9wqMh88ePC93W7342mavjHG2P8pyU/62P/t8h+sVqv7+f+xgwQIECBAgAABAv/3Aosjc7PZ/HCM8fMxxhcWPNU+Ml9frVb7v/7jgwABAgQIECBA4MgEFkXmer3+8unp6V/HGN+cpmmz/xVF8zy//ylWT+/cufP3u3fv/vvIPD0uAQIECBAgQIDAGGNRZG6322/vdrs/jjH++ezZs9cuLy8f0yNAgAABAgQIECDwSQKLIvMjv4z9H6vV6gInAQIECBAgQIAAgU8TWBSZ2+32a7vd7i/7r3z6SqZBESBAgAABAgQI3CSwKDL3RzabzS/HGG+OMX5/dXX1lr/ocxOtzxMgQIAAAQIEjldgUWQ+evToi0+ePLmc5/mn8zx/a4yxf9PP/ucy352m6b/P4fvw+vr6HT+7ebzD8uQECBAgQIDAcQssisyP/Ezmywu5/AqjhVBeRoAAAQIECBA4RIFFkbler185Ozt7Y4zx0kIEX8lcCOVlBAgQIECAAIFDFFgUmYf44J6JAAECBAgQIEDg8xMQmZ+frcsECBAgQIAAgaMVWBSZL/Dt8o+D+vb50U7MgxMgQIAAAQLHKLAoMl/gjT8ft/RGoGNcl2cmQIAAAQIEjlZgUWRut9vVbrd7e5qm8xeRmuf56uTk5CcXFxf7v3vugwABAgQIECBA4MAFFkXmgRt4PAIECBAgQIAAgVhAZMagzhEgQIAAAQIECIyxKDK98cdUCBAgQIAAAQIEbiOwKDK98ec2pF5LgAABAgQIECCwKDK98cdQCBAgQIAAAQIEbiOwKDJvc9BrCRA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NINTDAAACAtJREFU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URmTuogAQIECBAgQICAyLQBAgQIECBAgACBXEBk5qQOEiBAgAABAgQIiEwbIECAAAECBAgQyAVEZk7qIAECBAgQIECAgMi0AQIECBAgQIAAgVxAZOakDhIgQIAAAQIECIhMGyBAgAABAgQIEMgFRGZO6iABAgQIECBAgIDItAECBAgQIECAAIFcQGTmpA4SIECAAAECBAiITBsgQIAAAQIECBDIBf4HZBb1DvYL0E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de cantos arredondados 13"/>
          <p:cNvSpPr/>
          <p:nvPr/>
        </p:nvSpPr>
        <p:spPr>
          <a:xfrm>
            <a:off x="467544" y="1700808"/>
            <a:ext cx="3960440" cy="4896544"/>
          </a:xfrm>
          <a:prstGeom prst="roundRect">
            <a:avLst>
              <a:gd name="adj" fmla="val 10464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de cantos arredondados 14"/>
          <p:cNvSpPr/>
          <p:nvPr/>
        </p:nvSpPr>
        <p:spPr>
          <a:xfrm>
            <a:off x="4716016" y="1700808"/>
            <a:ext cx="3960440" cy="4896544"/>
          </a:xfrm>
          <a:prstGeom prst="roundRect">
            <a:avLst>
              <a:gd name="adj" fmla="val 10809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2" descr="Temperatura e calor - Brasil Escol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2420888"/>
            <a:ext cx="2592288" cy="2592288"/>
          </a:xfrm>
          <a:prstGeom prst="rect">
            <a:avLst/>
          </a:prstGeom>
          <a:noFill/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5616" y="5013176"/>
            <a:ext cx="2592288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5" descr="Transmissão de Calor: condução, convecção e irradiação - Cola da Web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292080" y="3832506"/>
            <a:ext cx="2952328" cy="1324686"/>
          </a:xfrm>
          <a:prstGeom prst="rect">
            <a:avLst/>
          </a:prstGeom>
          <a:noFill/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292080" y="5252181"/>
            <a:ext cx="2952328" cy="127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CaixaDeTexto 19"/>
          <p:cNvSpPr txBox="1"/>
          <p:nvPr/>
        </p:nvSpPr>
        <p:spPr>
          <a:xfrm>
            <a:off x="1259632" y="1844824"/>
            <a:ext cx="223224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Temperatura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pic>
        <p:nvPicPr>
          <p:cNvPr id="17417" name="Picture 9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292080" y="2420888"/>
            <a:ext cx="2952328" cy="1298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CaixaDeTexto 22"/>
          <p:cNvSpPr txBox="1"/>
          <p:nvPr/>
        </p:nvSpPr>
        <p:spPr>
          <a:xfrm>
            <a:off x="5652120" y="1844824"/>
            <a:ext cx="223224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Calor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Equilíbrio térmico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cxnSp>
        <p:nvCxnSpPr>
          <p:cNvPr id="21" name="Conector de seta reta 20"/>
          <p:cNvCxnSpPr/>
          <p:nvPr/>
        </p:nvCxnSpPr>
        <p:spPr>
          <a:xfrm flipH="1">
            <a:off x="7308304" y="4565475"/>
            <a:ext cx="1512168" cy="216024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de cantos arredondados 21"/>
          <p:cNvSpPr/>
          <p:nvPr/>
        </p:nvSpPr>
        <p:spPr>
          <a:xfrm>
            <a:off x="1331640" y="3356992"/>
            <a:ext cx="7488832" cy="25202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0" name="Conector angulado 29"/>
          <p:cNvCxnSpPr/>
          <p:nvPr/>
        </p:nvCxnSpPr>
        <p:spPr>
          <a:xfrm rot="16200000" flipH="1">
            <a:off x="269523" y="3627022"/>
            <a:ext cx="1404156" cy="576064"/>
          </a:xfrm>
          <a:prstGeom prst="bentConnector2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36" name="Picture 4" descr="Equilíbrio térmico: o que é, fórmula, exemplos - Brasil Escol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47664" y="3485355"/>
            <a:ext cx="7128792" cy="2247901"/>
          </a:xfrm>
          <a:prstGeom prst="rect">
            <a:avLst/>
          </a:prstGeom>
          <a:noFill/>
        </p:spPr>
      </p:pic>
      <p:sp>
        <p:nvSpPr>
          <p:cNvPr id="19" name="CaixaDeTexto 18"/>
          <p:cNvSpPr txBox="1"/>
          <p:nvPr/>
        </p:nvSpPr>
        <p:spPr>
          <a:xfrm>
            <a:off x="1331640" y="5013176"/>
            <a:ext cx="1152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5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A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2555776" y="5013176"/>
            <a:ext cx="1152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5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B</a:t>
            </a:r>
            <a:endParaRPr lang="pt-BR" sz="25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6444208" y="5030306"/>
            <a:ext cx="1152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5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500" b="1" dirty="0">
                <a:solidFill>
                  <a:schemeClr val="bg1"/>
                </a:solidFill>
                <a:latin typeface="Arial "/>
              </a:rPr>
              <a:t>E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7236296" y="5013176"/>
            <a:ext cx="1152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5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500" b="1" dirty="0">
                <a:solidFill>
                  <a:schemeClr val="bg1"/>
                </a:solidFill>
                <a:latin typeface="Arial "/>
              </a:rPr>
              <a:t>E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-36512" y="5966410"/>
            <a:ext cx="38164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Inicialmente, </a:t>
            </a:r>
            <a:r>
              <a:rPr lang="pt-BR" sz="30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000" b="1" dirty="0" smtClean="0">
                <a:solidFill>
                  <a:schemeClr val="bg1"/>
                </a:solidFill>
                <a:latin typeface="Arial "/>
              </a:rPr>
              <a:t>A</a:t>
            </a:r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 &gt; </a:t>
            </a:r>
            <a:r>
              <a:rPr lang="pt-BR" sz="30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000" b="1" dirty="0">
                <a:solidFill>
                  <a:schemeClr val="bg1"/>
                </a:solidFill>
                <a:latin typeface="Arial "/>
              </a:rPr>
              <a:t>B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4427984" y="5971346"/>
            <a:ext cx="457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No Equilíbrio, </a:t>
            </a:r>
            <a:r>
              <a:rPr lang="pt-BR" sz="30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000" b="1" dirty="0" smtClean="0">
                <a:solidFill>
                  <a:schemeClr val="bg1"/>
                </a:solidFill>
                <a:latin typeface="Arial "/>
              </a:rPr>
              <a:t>A</a:t>
            </a:r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 = </a:t>
            </a:r>
            <a:r>
              <a:rPr lang="pt-BR" sz="30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000" b="1" dirty="0" smtClean="0">
                <a:solidFill>
                  <a:schemeClr val="bg1"/>
                </a:solidFill>
                <a:latin typeface="Arial "/>
              </a:rPr>
              <a:t>B</a:t>
            </a:r>
            <a:r>
              <a:rPr lang="pt-BR" sz="2500" b="1" dirty="0" smtClean="0">
                <a:solidFill>
                  <a:schemeClr val="bg1"/>
                </a:solidFill>
                <a:latin typeface="Arial "/>
              </a:rPr>
              <a:t> = </a:t>
            </a:r>
            <a:r>
              <a:rPr lang="pt-BR" sz="3000" b="1" dirty="0" smtClean="0">
                <a:solidFill>
                  <a:schemeClr val="bg1"/>
                </a:solidFill>
                <a:latin typeface="Arial "/>
              </a:rPr>
              <a:t>T</a:t>
            </a:r>
            <a:r>
              <a:rPr lang="pt-BR" sz="2000" b="1" dirty="0">
                <a:solidFill>
                  <a:schemeClr val="bg1"/>
                </a:solidFill>
                <a:latin typeface="Arial "/>
              </a:rPr>
              <a:t>E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467544" y="1755973"/>
            <a:ext cx="8280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solidFill>
                  <a:schemeClr val="bg1"/>
                </a:solidFill>
                <a:latin typeface="Arial "/>
              </a:rPr>
              <a:t>Dois ou mais sistema físicos estão em equilíbrio térmico entre si quando suas temperaturas são iguais.</a:t>
            </a:r>
            <a:endParaRPr lang="pt-BR" sz="2800" b="1" dirty="0">
              <a:solidFill>
                <a:schemeClr val="bg1"/>
              </a:solidFill>
              <a:latin typeface="Arial 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Termômetro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RHM\Videos\Vídeoaulas\Aula 3_002\imagens\1624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5517232"/>
          </a:xfrm>
          <a:prstGeom prst="rect">
            <a:avLst/>
          </a:prstGeom>
          <a:noFill/>
        </p:spPr>
      </p:pic>
      <p:sp>
        <p:nvSpPr>
          <p:cNvPr id="22" name="Retângulo de cantos arredondados 21"/>
          <p:cNvSpPr/>
          <p:nvPr/>
        </p:nvSpPr>
        <p:spPr>
          <a:xfrm>
            <a:off x="395536" y="1556792"/>
            <a:ext cx="3456384" cy="5112568"/>
          </a:xfrm>
          <a:prstGeom prst="roundRect">
            <a:avLst>
              <a:gd name="adj" fmla="val 995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1916832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461" name="Picture 5" descr="Agitação Molecular (calor e temperatura) – GIFs de Física"/>
          <p:cNvPicPr>
            <a:picLocks noChangeAspect="1" noChangeArrowheads="1" noCrop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3568" y="4725144"/>
            <a:ext cx="2740141" cy="1814711"/>
          </a:xfrm>
          <a:prstGeom prst="rect">
            <a:avLst/>
          </a:prstGeom>
          <a:noFill/>
        </p:spPr>
      </p:pic>
      <p:sp>
        <p:nvSpPr>
          <p:cNvPr id="20" name="Retângulo de cantos arredondados 19"/>
          <p:cNvSpPr/>
          <p:nvPr/>
        </p:nvSpPr>
        <p:spPr>
          <a:xfrm>
            <a:off x="3995936" y="5013176"/>
            <a:ext cx="4896544" cy="1656184"/>
          </a:xfrm>
          <a:prstGeom prst="roundRect">
            <a:avLst>
              <a:gd name="adj" fmla="val 80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9952" y="5085184"/>
            <a:ext cx="4595969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aixaDeTexto 9"/>
          <p:cNvSpPr txBox="1"/>
          <p:nvPr/>
        </p:nvSpPr>
        <p:spPr>
          <a:xfrm>
            <a:off x="3995936" y="1556793"/>
            <a:ext cx="4896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b="1" i="1" u="sng" dirty="0" smtClean="0">
                <a:solidFill>
                  <a:schemeClr val="bg1"/>
                </a:solidFill>
                <a:latin typeface="Arial "/>
              </a:rPr>
              <a:t>Substância termométrica</a:t>
            </a:r>
            <a:r>
              <a:rPr lang="pt-BR" sz="2000" b="1" i="1" dirty="0" smtClean="0">
                <a:solidFill>
                  <a:schemeClr val="bg1"/>
                </a:solidFill>
                <a:latin typeface="Arial "/>
              </a:rPr>
              <a:t> </a:t>
            </a:r>
            <a:r>
              <a:rPr lang="pt-BR" sz="2000" b="1" dirty="0" smtClean="0">
                <a:solidFill>
                  <a:schemeClr val="bg1"/>
                </a:solidFill>
                <a:latin typeface="Arial "/>
              </a:rPr>
              <a:t>é aquela em que pelo menos uma de suas propriedades físicas (comprimento, volume, pressão, entre outras) varia de forma mensurável  com a temperatura.</a:t>
            </a:r>
          </a:p>
          <a:p>
            <a:pPr algn="just"/>
            <a:r>
              <a:rPr lang="pt-BR" sz="2000" b="1" i="1" u="sng" dirty="0" smtClean="0">
                <a:solidFill>
                  <a:schemeClr val="bg1"/>
                </a:solidFill>
                <a:latin typeface="Arial "/>
              </a:rPr>
              <a:t>Grandeza termométrica</a:t>
            </a:r>
            <a:r>
              <a:rPr lang="pt-BR" sz="2000" b="1" i="1" dirty="0" smtClean="0">
                <a:solidFill>
                  <a:schemeClr val="bg1"/>
                </a:solidFill>
                <a:latin typeface="Arial "/>
              </a:rPr>
              <a:t> </a:t>
            </a:r>
            <a:r>
              <a:rPr lang="pt-BR" sz="2000" b="1" dirty="0" smtClean="0">
                <a:solidFill>
                  <a:schemeClr val="bg1"/>
                </a:solidFill>
                <a:latin typeface="Arial "/>
              </a:rPr>
              <a:t>é a propriedade física da substância termométrica que varia de forma mensurável com a temperatura e que é usada para medi-la. </a:t>
            </a:r>
          </a:p>
          <a:p>
            <a:pPr algn="just"/>
            <a:endParaRPr lang="pt-BR" sz="2000" b="1" dirty="0">
              <a:solidFill>
                <a:schemeClr val="bg1"/>
              </a:solidFill>
              <a:latin typeface="Arial 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ódulo">
  <a:themeElements>
    <a:clrScheme name="Módulo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ódulo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ódul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251</TotalTime>
  <Words>253</Words>
  <Application>Microsoft Office PowerPoint</Application>
  <PresentationFormat>Apresentação na tela (4:3)</PresentationFormat>
  <Paragraphs>39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5" baseType="lpstr">
      <vt:lpstr>Módulo</vt:lpstr>
      <vt:lpstr>Termologia e Termometria </vt:lpstr>
      <vt:lpstr>Aulas e avaliações </vt:lpstr>
      <vt:lpstr>Aulas e avaliações </vt:lpstr>
      <vt:lpstr>Termologia </vt:lpstr>
      <vt:lpstr>Temperatura </vt:lpstr>
      <vt:lpstr>Calor </vt:lpstr>
      <vt:lpstr>Diferenças entre Calor e Temperatura </vt:lpstr>
      <vt:lpstr>Equilíbrio térmico</vt:lpstr>
      <vt:lpstr>Termômetro</vt:lpstr>
      <vt:lpstr>Aplicações dos Termômetros</vt:lpstr>
      <vt:lpstr>Escalas Termométricas</vt:lpstr>
      <vt:lpstr>Escalas Termométricas</vt:lpstr>
      <vt:lpstr>Escalas Termométricas</vt:lpstr>
      <vt:lpstr>Escalas Termométricas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RHM</dc:creator>
  <cp:lastModifiedBy>RHM</cp:lastModifiedBy>
  <cp:revision>50</cp:revision>
  <dcterms:created xsi:type="dcterms:W3CDTF">2020-05-04T00:35:55Z</dcterms:created>
  <dcterms:modified xsi:type="dcterms:W3CDTF">2022-02-25T13:35:40Z</dcterms:modified>
</cp:coreProperties>
</file>

<file path=docProps/thumbnail.jpeg>
</file>